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Lst>
  <p:sldSz cx="9144000" cy="5143500"/>
  <p:notesSz cx="6858000" cy="9144000"/>
  <p:embeddedFontLst>
    <p:embeddedFont>
      <p:font typeface="Raleway" charset="0"/>
      <p:regular r:id="rId41"/>
      <p:bold r:id="rId42"/>
      <p:italic r:id="rId43"/>
      <p:boldItalic r:id="rId44"/>
    </p:embeddedFont>
    <p:embeddedFont>
      <p:font typeface="Lato" charset="0"/>
      <p:regular r:id="rId45"/>
      <p:bold r:id="rId46"/>
      <p:italic r:id="rId47"/>
      <p:boldItalic r:id="rId48"/>
    </p:embeddedFont>
    <p:embeddedFont>
      <p:font typeface="Open Sans"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6066BB0-8C63-490F-9E79-ED58AB2489E9}"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1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8dc1824020_0_5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dc1824020_0_5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8dc1824020_0_5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dc1824020_0_5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8e7098c346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e7098c346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8e7098c346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e7098c346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8e7098c346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e7098c346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8dc1824020_0_5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dc1824020_0_5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8dc1824020_0_5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dc1824020_0_5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8e7098c346_0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e7098c346_0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8dc1824020_0_5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c1824020_0_5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8e7098c346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e7098c346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8dc1824020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dc1824020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8dc1824020_0_5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dc1824020_0_5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8dc1824020_0_5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dc1824020_0_5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8dc1824020_0_5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dc1824020_0_5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8e7098c346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e7098c346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g8dc1824020_0_6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dc1824020_0_6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8e7098c346_0_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e7098c346_0_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8dc1824020_0_6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dc1824020_0_6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8dc1824020_0_6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8dc1824020_0_6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8dc1824020_0_6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dc1824020_0_6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g86a962a0d4_0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6a962a0d4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8dc1824020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dc1824020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86a962a0d4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6a962a0d4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 name="Shape 277"/>
        <p:cNvGrpSpPr/>
        <p:nvPr/>
      </p:nvGrpSpPr>
      <p:grpSpPr>
        <a:xfrm>
          <a:off x="0" y="0"/>
          <a:ext cx="0" cy="0"/>
          <a:chOff x="0" y="0"/>
          <a:chExt cx="0" cy="0"/>
        </a:xfrm>
      </p:grpSpPr>
      <p:sp>
        <p:nvSpPr>
          <p:cNvPr id="278" name="Google Shape;278;g86a962a0d4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6a962a0d4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86a962a0d4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6a962a0d4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 name="Shape 291"/>
        <p:cNvGrpSpPr/>
        <p:nvPr/>
      </p:nvGrpSpPr>
      <p:grpSpPr>
        <a:xfrm>
          <a:off x="0" y="0"/>
          <a:ext cx="0" cy="0"/>
          <a:chOff x="0" y="0"/>
          <a:chExt cx="0" cy="0"/>
        </a:xfrm>
      </p:grpSpPr>
      <p:sp>
        <p:nvSpPr>
          <p:cNvPr id="292" name="Google Shape;292;g86a962a0d4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6a962a0d4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86a962a0d4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6a962a0d4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8dc1824020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dc1824020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8dc1824020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dc1824020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8dc1824020_0_6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dc1824020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8dc1824020_0_5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dc1824020_0_5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g8dc1824020_0_5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8dc1824020_0_5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8dc1824020_0_53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dc1824020_0_53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0" name="Google Shape;30;p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8" name="Google Shape;38;p5"/>
          <p:cNvSpPr txBox="1"/>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9" name="Google Shape;39;p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4" name="Google Shape;54;p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9" name="Google Shape;69;p9"/>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72" name="Google Shape;72;p10"/>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hyperlink" Target="https://www.kaggle.com/neuromusic/avocado-price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011750" y="1824325"/>
            <a:ext cx="7453500" cy="1317600"/>
          </a:xfrm>
          <a:prstGeom prst="rect">
            <a:avLst/>
          </a:prstGeom>
          <a:gradFill>
            <a:gsLst>
              <a:gs pos="0">
                <a:srgbClr val="DCECD5"/>
              </a:gs>
              <a:gs pos="100000">
                <a:srgbClr val="93BC81"/>
              </a:gs>
            </a:gsLst>
            <a:path path="circle">
              <a:fillToRect l="50000" t="50000" r="50000" b="50000"/>
            </a:path>
            <a:tileRect/>
          </a:gradFill>
          <a:effectLst>
            <a:outerShdw blurRad="57150" dist="19050" dir="5400000" algn="bl" rotWithShape="0">
              <a:schemeClr val="accent1">
                <a:alpha val="50000"/>
              </a:schemeClr>
            </a:outerShdw>
          </a:effectLst>
        </p:spPr>
        <p:txBody>
          <a:bodyPr spcFirstLastPara="1" wrap="square" lIns="91425" tIns="91425" rIns="91425" bIns="91425" anchor="t" anchorCtr="0">
            <a:noAutofit/>
          </a:bodyPr>
          <a:lstStyle/>
          <a:p>
            <a:pPr marL="0" lvl="0" indent="0" algn="ctr" rtl="0">
              <a:spcBef>
                <a:spcPts val="1600"/>
              </a:spcBef>
              <a:spcAft>
                <a:spcPts val="0"/>
              </a:spcAft>
              <a:buNone/>
            </a:pPr>
            <a:r>
              <a:rPr lang="en-GB" sz="4000">
                <a:solidFill>
                  <a:srgbClr val="666666"/>
                </a:solidFill>
              </a:rPr>
              <a:t>Forecasting Avocado Prices</a:t>
            </a:r>
            <a:endParaRPr sz="4000">
              <a:solidFill>
                <a:srgbClr val="666666"/>
              </a:solidFill>
            </a:endParaRPr>
          </a:p>
        </p:txBody>
      </p:sp>
      <p:sp>
        <p:nvSpPr>
          <p:cNvPr id="87" name="Google Shape;87;p13"/>
          <p:cNvSpPr txBox="1"/>
          <p:nvPr>
            <p:ph type="subTitle" idx="1"/>
          </p:nvPr>
        </p:nvSpPr>
        <p:spPr>
          <a:xfrm>
            <a:off x="2914950" y="4047150"/>
            <a:ext cx="3647100" cy="76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Bei Wang </a:t>
            </a:r>
            <a:endParaRPr>
              <a:solidFill>
                <a:srgbClr val="000000"/>
              </a:solidFill>
            </a:endParaRPr>
          </a:p>
          <a:p>
            <a:pPr marL="0" lvl="0" indent="0" algn="ctr" rtl="0">
              <a:spcBef>
                <a:spcPts val="0"/>
              </a:spcBef>
              <a:spcAft>
                <a:spcPts val="0"/>
              </a:spcAft>
              <a:buNone/>
            </a:pPr>
            <a:r>
              <a:rPr lang="en-GB">
                <a:solidFill>
                  <a:srgbClr val="000000"/>
                </a:solidFill>
              </a:rPr>
              <a:t>2020.7</a:t>
            </a:r>
            <a:endParaRPr>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2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2"/>
          <p:cNvSpPr txBox="1"/>
          <p:nvPr>
            <p:ph type="body" idx="1"/>
          </p:nvPr>
        </p:nvSpPr>
        <p:spPr>
          <a:xfrm>
            <a:off x="727650" y="1798650"/>
            <a:ext cx="7688700" cy="571500"/>
          </a:xfrm>
          <a:prstGeom prst="rect">
            <a:avLst/>
          </a:prstGeom>
        </p:spPr>
        <p:txBody>
          <a:bodyPr spcFirstLastPara="1" wrap="square" lIns="91425" tIns="91425" rIns="91425" bIns="91425" anchor="t" anchorCtr="0">
            <a:noAutofit/>
          </a:bodyPr>
          <a:lstStyle/>
          <a:p>
            <a:pPr marL="0" lvl="0" indent="0" algn="l" rtl="0">
              <a:lnSpc>
                <a:spcPct val="120000"/>
              </a:lnSpc>
              <a:spcBef>
                <a:spcPts val="1100"/>
              </a:spcBef>
              <a:spcAft>
                <a:spcPts val="0"/>
              </a:spcAft>
              <a:buNone/>
            </a:pPr>
            <a:r>
              <a:rPr lang="en-GB" sz="1100">
                <a:solidFill>
                  <a:srgbClr val="695D46"/>
                </a:solidFill>
                <a:highlight>
                  <a:srgbClr val="FFFFFF"/>
                </a:highlight>
                <a:latin typeface="Open Sans"/>
                <a:ea typeface="Open Sans"/>
                <a:cs typeface="Open Sans"/>
                <a:sym typeface="Open Sans"/>
              </a:rPr>
              <a:t>So, does the price fluctuations affect sales volume?</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144" name="Google Shape;144;p22"/>
          <p:cNvPicPr preferRelativeResize="0"/>
          <p:nvPr/>
        </p:nvPicPr>
        <p:blipFill>
          <a:blip r:embed="rId1"/>
          <a:stretch>
            <a:fillRect/>
          </a:stretch>
        </p:blipFill>
        <p:spPr>
          <a:xfrm>
            <a:off x="619900" y="2370150"/>
            <a:ext cx="7833650" cy="2688750"/>
          </a:xfrm>
          <a:prstGeom prst="rect">
            <a:avLst/>
          </a:prstGeom>
          <a:noFill/>
          <a:ln>
            <a:noFill/>
          </a:ln>
        </p:spPr>
      </p:pic>
      <p:sp>
        <p:nvSpPr>
          <p:cNvPr id="145" name="Google Shape;145;p22"/>
          <p:cNvSpPr txBox="1"/>
          <p:nvPr>
            <p:ph type="title"/>
          </p:nvPr>
        </p:nvSpPr>
        <p:spPr>
          <a:xfrm>
            <a:off x="727650" y="1325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Price Affect the Sales Volume </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3"/>
          <p:cNvSpPr txBox="1"/>
          <p:nvPr>
            <p:ph type="body" idx="1"/>
          </p:nvPr>
        </p:nvSpPr>
        <p:spPr>
          <a:xfrm>
            <a:off x="729450" y="1413375"/>
            <a:ext cx="7688700" cy="29265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Sales volume does affect price fluctuations: low prices bring high sales, and high prices</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bring low sales. But there are some exceptions.</a:t>
            </a:r>
            <a:endParaRPr sz="1100">
              <a:solidFill>
                <a:srgbClr val="695D46"/>
              </a:solidFill>
              <a:highlight>
                <a:srgbClr val="FFFFFF"/>
              </a:highlight>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For example: price as low as $0.44 and $0.48 cannot bring a higher sales:</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Two lower Prices with lower sales occurred in Cincinnati Dayton and Phoenix Tucson, I</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cannot find any news related to the local avocado retail market, which may be caused by</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special circumstances.</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151" name="Google Shape;151;p23"/>
          <p:cNvPicPr preferRelativeResize="0"/>
          <p:nvPr/>
        </p:nvPicPr>
        <p:blipFill>
          <a:blip r:embed="rId1"/>
          <a:stretch>
            <a:fillRect/>
          </a:stretch>
        </p:blipFill>
        <p:spPr>
          <a:xfrm>
            <a:off x="810175" y="2381250"/>
            <a:ext cx="5943600" cy="381000"/>
          </a:xfrm>
          <a:prstGeom prst="rect">
            <a:avLst/>
          </a:prstGeom>
          <a:noFill/>
          <a:ln>
            <a:noFill/>
          </a:ln>
        </p:spPr>
      </p:pic>
      <p:pic>
        <p:nvPicPr>
          <p:cNvPr id="152" name="Google Shape;152;p23"/>
          <p:cNvPicPr preferRelativeResize="0"/>
          <p:nvPr/>
        </p:nvPicPr>
        <p:blipFill>
          <a:blip r:embed="rId2"/>
          <a:stretch>
            <a:fillRect/>
          </a:stretch>
        </p:blipFill>
        <p:spPr>
          <a:xfrm>
            <a:off x="874875" y="2858950"/>
            <a:ext cx="5943600" cy="37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4"/>
          <p:cNvSpPr txBox="1"/>
          <p:nvPr>
            <p:ph type="body" idx="1"/>
          </p:nvPr>
        </p:nvSpPr>
        <p:spPr>
          <a:xfrm>
            <a:off x="729450" y="1903775"/>
            <a:ext cx="7483800" cy="674100"/>
          </a:xfrm>
          <a:prstGeom prst="rect">
            <a:avLst/>
          </a:prstGeom>
        </p:spPr>
        <p:txBody>
          <a:bodyPr spcFirstLastPara="1" wrap="square" lIns="91425" tIns="91425" rIns="91425" bIns="91425" anchor="t" anchorCtr="0">
            <a:noAutofit/>
          </a:bodyPr>
          <a:lstStyle/>
          <a:p>
            <a:pPr marL="0" lvl="0" indent="457200" algn="l" rtl="0">
              <a:lnSpc>
                <a:spcPct val="120000"/>
              </a:lnSpc>
              <a:spcBef>
                <a:spcPts val="1100"/>
              </a:spcBef>
              <a:spcAft>
                <a:spcPts val="0"/>
              </a:spcAft>
              <a:buNone/>
            </a:pPr>
            <a:r>
              <a:rPr lang="en-GB" sz="1100">
                <a:solidFill>
                  <a:srgbClr val="695D46"/>
                </a:solidFill>
                <a:highlight>
                  <a:srgbClr val="FFFFFF"/>
                </a:highlight>
                <a:latin typeface="Open Sans"/>
                <a:ea typeface="Open Sans"/>
                <a:cs typeface="Open Sans"/>
                <a:sym typeface="Open Sans"/>
              </a:rPr>
              <a:t>In the dataset, avocados were sold in most cities of the USA. How is the sales volume in each city?  Where is the best sales market of avocados? </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1100"/>
              </a:spcBef>
              <a:spcAft>
                <a:spcPts val="0"/>
              </a:spcAft>
              <a:buNone/>
            </a:pPr>
            <a:endParaRPr sz="1100">
              <a:solidFill>
                <a:srgbClr val="695D46"/>
              </a:solidFill>
              <a:highlight>
                <a:srgbClr val="FFFFFF"/>
              </a:highlight>
              <a:latin typeface="Open Sans"/>
              <a:ea typeface="Open Sans"/>
              <a:cs typeface="Open Sans"/>
              <a:sym typeface="Open Sans"/>
            </a:endParaRPr>
          </a:p>
        </p:txBody>
      </p:sp>
      <p:pic>
        <p:nvPicPr>
          <p:cNvPr id="158" name="Google Shape;158;p24"/>
          <p:cNvPicPr preferRelativeResize="0"/>
          <p:nvPr/>
        </p:nvPicPr>
        <p:blipFill>
          <a:blip r:embed="rId1"/>
          <a:stretch>
            <a:fillRect/>
          </a:stretch>
        </p:blipFill>
        <p:spPr>
          <a:xfrm>
            <a:off x="1112100" y="2707250"/>
            <a:ext cx="6867426" cy="2304900"/>
          </a:xfrm>
          <a:prstGeom prst="rect">
            <a:avLst/>
          </a:prstGeom>
          <a:noFill/>
          <a:ln>
            <a:noFill/>
          </a:ln>
        </p:spPr>
      </p:pic>
      <p:sp>
        <p:nvSpPr>
          <p:cNvPr id="159" name="Google Shape;159;p24"/>
          <p:cNvSpPr txBox="1"/>
          <p:nvPr>
            <p:ph type="title"/>
          </p:nvPr>
        </p:nvSpPr>
        <p:spPr>
          <a:xfrm>
            <a:off x="729450" y="13685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Regional Sales </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5" name="Google Shape;165;p25"/>
          <p:cNvSpPr txBox="1"/>
          <p:nvPr>
            <p:ph type="body" idx="1"/>
          </p:nvPr>
        </p:nvSpPr>
        <p:spPr>
          <a:xfrm>
            <a:off x="729450" y="1984775"/>
            <a:ext cx="7688700" cy="23553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South Central is the topest sales city. Cities with better sales are distributed widely, with a</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certain proportion in the Midwest and Northeast.</a:t>
            </a:r>
            <a:endParaRPr sz="1100">
              <a:solidFill>
                <a:srgbClr val="695D46"/>
              </a:solidFill>
              <a:highlight>
                <a:srgbClr val="FFFFFF"/>
              </a:highlight>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6"/>
          <p:cNvSpPr txBox="1"/>
          <p:nvPr>
            <p:ph type="body" idx="1"/>
          </p:nvPr>
        </p:nvSpPr>
        <p:spPr>
          <a:xfrm>
            <a:off x="727650" y="1297100"/>
            <a:ext cx="7688700" cy="9465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Cities' sales volumes distribution in the map will be clearly:</a:t>
            </a:r>
            <a:endParaRPr sz="1100">
              <a:solidFill>
                <a:srgbClr val="695D46"/>
              </a:solidFill>
              <a:highlight>
                <a:srgbClr val="FFFFFF"/>
              </a:highlight>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In the map, It can be clearly seen on the map that sales markets are mainly concentrated in the Northeast and West coast. The reason may be related to the popularity of local food and the dense population of eating.</a:t>
            </a:r>
            <a:endParaRPr sz="1050">
              <a:solidFill>
                <a:srgbClr val="695D46"/>
              </a:solidFill>
              <a:highlight>
                <a:srgbClr val="FFFFFF"/>
              </a:highlight>
              <a:latin typeface="Arial" panose="020B0604020202090204"/>
              <a:ea typeface="Arial" panose="020B0604020202090204"/>
              <a:cs typeface="Arial" panose="020B0604020202090204"/>
              <a:sym typeface="Arial" panose="020B0604020202090204"/>
            </a:endParaRPr>
          </a:p>
          <a:p>
            <a:pPr marL="0" lvl="0" indent="0" algn="l" rtl="0">
              <a:lnSpc>
                <a:spcPct val="120000"/>
              </a:lnSpc>
              <a:spcBef>
                <a:spcPts val="600"/>
              </a:spcBef>
              <a:spcAft>
                <a:spcPts val="0"/>
              </a:spcAft>
              <a:buNone/>
            </a:pPr>
            <a:endParaRPr sz="1100">
              <a:solidFill>
                <a:srgbClr val="695D46"/>
              </a:solidFill>
              <a:highlight>
                <a:srgbClr val="FFFFFF"/>
              </a:highlight>
              <a:latin typeface="Open Sans"/>
              <a:ea typeface="Open Sans"/>
              <a:cs typeface="Open Sans"/>
              <a:sym typeface="Open Sans"/>
            </a:endParaRPr>
          </a:p>
          <a:p>
            <a:pPr marL="0" lvl="0" indent="0" algn="l" rtl="0">
              <a:spcBef>
                <a:spcPts val="0"/>
              </a:spcBef>
              <a:spcAft>
                <a:spcPts val="1600"/>
              </a:spcAft>
              <a:buNone/>
            </a:pPr>
          </a:p>
        </p:txBody>
      </p:sp>
      <p:pic>
        <p:nvPicPr>
          <p:cNvPr id="171" name="Google Shape;171;p26"/>
          <p:cNvPicPr preferRelativeResize="0"/>
          <p:nvPr/>
        </p:nvPicPr>
        <p:blipFill>
          <a:blip r:embed="rId1"/>
          <a:stretch>
            <a:fillRect/>
          </a:stretch>
        </p:blipFill>
        <p:spPr>
          <a:xfrm>
            <a:off x="1252275" y="2362225"/>
            <a:ext cx="6080275" cy="257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27"/>
          <p:cNvSpPr txBox="1"/>
          <p:nvPr>
            <p:ph type="body" idx="1"/>
          </p:nvPr>
        </p:nvSpPr>
        <p:spPr>
          <a:xfrm>
            <a:off x="727650" y="1900775"/>
            <a:ext cx="7688700" cy="4527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 got the sum of the 3 avocados varieties sold in 3 years with 2 kinds of types,   comparing them by plots.</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177" name="Google Shape;177;p27"/>
          <p:cNvPicPr preferRelativeResize="0"/>
          <p:nvPr/>
        </p:nvPicPr>
        <p:blipFill>
          <a:blip r:embed="rId1"/>
          <a:stretch>
            <a:fillRect/>
          </a:stretch>
        </p:blipFill>
        <p:spPr>
          <a:xfrm>
            <a:off x="417350" y="2506525"/>
            <a:ext cx="2774124" cy="2260400"/>
          </a:xfrm>
          <a:prstGeom prst="rect">
            <a:avLst/>
          </a:prstGeom>
          <a:noFill/>
          <a:ln>
            <a:noFill/>
          </a:ln>
        </p:spPr>
      </p:pic>
      <p:pic>
        <p:nvPicPr>
          <p:cNvPr id="178" name="Google Shape;178;p27"/>
          <p:cNvPicPr preferRelativeResize="0"/>
          <p:nvPr/>
        </p:nvPicPr>
        <p:blipFill>
          <a:blip r:embed="rId2"/>
          <a:stretch>
            <a:fillRect/>
          </a:stretch>
        </p:blipFill>
        <p:spPr>
          <a:xfrm>
            <a:off x="3191488" y="2523950"/>
            <a:ext cx="2761030" cy="2225550"/>
          </a:xfrm>
          <a:prstGeom prst="rect">
            <a:avLst/>
          </a:prstGeom>
          <a:noFill/>
          <a:ln>
            <a:noFill/>
          </a:ln>
        </p:spPr>
      </p:pic>
      <p:pic>
        <p:nvPicPr>
          <p:cNvPr id="179" name="Google Shape;179;p27"/>
          <p:cNvPicPr preferRelativeResize="0"/>
          <p:nvPr/>
        </p:nvPicPr>
        <p:blipFill>
          <a:blip r:embed="rId3"/>
          <a:stretch>
            <a:fillRect/>
          </a:stretch>
        </p:blipFill>
        <p:spPr>
          <a:xfrm>
            <a:off x="5952550" y="2506513"/>
            <a:ext cx="2774126" cy="2226012"/>
          </a:xfrm>
          <a:prstGeom prst="rect">
            <a:avLst/>
          </a:prstGeom>
          <a:noFill/>
          <a:ln>
            <a:noFill/>
          </a:ln>
        </p:spPr>
      </p:pic>
      <p:sp>
        <p:nvSpPr>
          <p:cNvPr id="180" name="Google Shape;180;p27"/>
          <p:cNvSpPr txBox="1"/>
          <p:nvPr>
            <p:ph type="title"/>
          </p:nvPr>
        </p:nvSpPr>
        <p:spPr>
          <a:xfrm>
            <a:off x="727650" y="1288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Compare Sales Volume of 3 Avocados of PLU </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28"/>
          <p:cNvSpPr txBox="1"/>
          <p:nvPr>
            <p:ph type="body" idx="1"/>
          </p:nvPr>
        </p:nvSpPr>
        <p:spPr>
          <a:xfrm>
            <a:off x="729450" y="1343725"/>
            <a:ext cx="7688700" cy="30345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No matter what kind of avocado, the sales volume of conventional(non-organic) avocados</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is much higher than organic sold.</a:t>
            </a:r>
            <a:endParaRPr sz="1100">
              <a:solidFill>
                <a:srgbClr val="695D46"/>
              </a:solidFill>
              <a:highlight>
                <a:srgbClr val="FFFFFF"/>
              </a:highlight>
              <a:latin typeface="Open Sans"/>
              <a:ea typeface="Open Sans"/>
              <a:cs typeface="Open Sans"/>
              <a:sym typeface="Open Sans"/>
            </a:endParaRPr>
          </a:p>
          <a:p>
            <a:pPr marL="0" marR="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29"/>
          <p:cNvSpPr txBox="1"/>
          <p:nvPr>
            <p:ph type="body" idx="1"/>
          </p:nvPr>
        </p:nvSpPr>
        <p:spPr>
          <a:xfrm>
            <a:off x="727650" y="2362175"/>
            <a:ext cx="7688700" cy="12831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Is that the price caused by the difference of the sales volume between non-organic and</a:t>
            </a:r>
            <a:endParaRPr sz="1100">
              <a:solidFill>
                <a:srgbClr val="695D46"/>
              </a:solidFill>
              <a:highlight>
                <a:srgbClr val="FFFFFF"/>
              </a:highlight>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Organic? Let's go dig in the price difference of non-organic and organic.</a:t>
            </a:r>
            <a:endParaRPr sz="1100">
              <a:solidFill>
                <a:srgbClr val="695D46"/>
              </a:solidFill>
              <a:highlight>
                <a:srgbClr val="FFFFFF"/>
              </a:highlight>
              <a:latin typeface="Open Sans"/>
              <a:ea typeface="Open Sans"/>
              <a:cs typeface="Open Sans"/>
              <a:sym typeface="Open Sans"/>
            </a:endParaRPr>
          </a:p>
          <a:p>
            <a:pPr marL="0" lvl="0" indent="0" algn="l" rtl="0">
              <a:spcBef>
                <a:spcPts val="0"/>
              </a:spcBef>
              <a:spcAft>
                <a:spcPts val="1600"/>
              </a:spcAft>
              <a:buNone/>
            </a:pPr>
          </a:p>
        </p:txBody>
      </p:sp>
      <p:sp>
        <p:nvSpPr>
          <p:cNvPr id="191" name="Google Shape;191;p29"/>
          <p:cNvSpPr txBox="1"/>
          <p:nvPr>
            <p:ph type="title"/>
          </p:nvPr>
        </p:nvSpPr>
        <p:spPr>
          <a:xfrm>
            <a:off x="727650" y="1288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Compare Price Difference Between Organic and Non-Organic </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0"/>
          <p:cNvSpPr txBox="1"/>
          <p:nvPr>
            <p:ph type="body" idx="1"/>
          </p:nvPr>
        </p:nvSpPr>
        <p:spPr>
          <a:xfrm>
            <a:off x="447450" y="3839450"/>
            <a:ext cx="8249100" cy="12510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Although the chart shows that the price of most organic avocados is higher than that of non-organic avocados, it is not difficult to find that the prices of the two kinds of avocados have a large overlap, and both have reached the highest and lowest prices.</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Therefore, can I determine that is the price a certain factor that leads to product sales?I will do a hypothesis test for it later.</a:t>
            </a:r>
            <a:endParaRPr sz="1100">
              <a:solidFill>
                <a:srgbClr val="695D46"/>
              </a:solidFill>
              <a:latin typeface="Open Sans"/>
              <a:ea typeface="Open Sans"/>
              <a:cs typeface="Open Sans"/>
              <a:sym typeface="Open Sans"/>
            </a:endParaRPr>
          </a:p>
        </p:txBody>
      </p:sp>
      <p:pic>
        <p:nvPicPr>
          <p:cNvPr id="197" name="Google Shape;197;p30"/>
          <p:cNvPicPr preferRelativeResize="0"/>
          <p:nvPr/>
        </p:nvPicPr>
        <p:blipFill>
          <a:blip r:embed="rId1"/>
          <a:stretch>
            <a:fillRect/>
          </a:stretch>
        </p:blipFill>
        <p:spPr>
          <a:xfrm>
            <a:off x="1074500" y="1257450"/>
            <a:ext cx="5697600" cy="2733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1"/>
          <p:cNvSpPr txBox="1"/>
          <p:nvPr>
            <p:ph type="body" idx="1"/>
          </p:nvPr>
        </p:nvSpPr>
        <p:spPr>
          <a:xfrm>
            <a:off x="727650" y="1402475"/>
            <a:ext cx="7688700" cy="7008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Before doing hypothesis testing, I’d like to overview the average price difference of organic and non-organic in bar plot again:</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203" name="Google Shape;203;p31"/>
          <p:cNvPicPr preferRelativeResize="0"/>
          <p:nvPr/>
        </p:nvPicPr>
        <p:blipFill>
          <a:blip r:embed="rId1"/>
          <a:stretch>
            <a:fillRect/>
          </a:stretch>
        </p:blipFill>
        <p:spPr>
          <a:xfrm>
            <a:off x="1085300" y="2168825"/>
            <a:ext cx="6797174" cy="271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lang="en-GB"/>
          </a:p>
        </p:txBody>
      </p:sp>
      <p:sp>
        <p:nvSpPr>
          <p:cNvPr id="93" name="Google Shape;93;p14"/>
          <p:cNvSpPr txBox="1"/>
          <p:nvPr>
            <p:ph type="body" idx="1"/>
          </p:nvPr>
        </p:nvSpPr>
        <p:spPr>
          <a:xfrm>
            <a:off x="729450" y="2078875"/>
            <a:ext cx="7688700" cy="25281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Avocado is known as ‘Green Gold’ in world trade.  Avocados are a great source of vitamins C, E, K, and B-6, as well as riboflavin, niacin, folate, pantothenic acid, magnesium, and potassium. They also provide lutein, beta-carotene, and omega-3 fatty acids. Although most of the calories in an avocado come from fat, but that fat is very healthy, especially Hass avocados. </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Hass avocados are higher in fat than other varieties, which gives them a richer taste and smoother, creamier texture. The taste, benefit of health and food culture make avocados become an important food/fruit to people around the world. It is the main daily food in South America. In most recent years, the avocado sales market is increasing in Asia as well. </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Since the avocados market is important to the world, I’d like to forecast avocado prices in the future. I am going to use the dataset of US sales reports from 2015 to 2018 to implement the research.</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2"/>
          <p:cNvSpPr txBox="1"/>
          <p:nvPr>
            <p:ph type="body" idx="1"/>
          </p:nvPr>
        </p:nvSpPr>
        <p:spPr>
          <a:xfrm>
            <a:off x="729450" y="1373575"/>
            <a:ext cx="7688700" cy="13122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In this chart, it is obvious that both organic avocado and non-organic avocado have reached the highest point in price, so is price still the guiding factor for the two types of sales?</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Let me do hypothesis testing to verify it.</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3"/>
          <p:cNvSpPr txBox="1"/>
          <p:nvPr>
            <p:ph type="body" idx="1"/>
          </p:nvPr>
        </p:nvSpPr>
        <p:spPr>
          <a:xfrm>
            <a:off x="729450" y="1313875"/>
            <a:ext cx="7688700" cy="12639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H0: There is a difference in average price between organic and conventional.</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H1: There is no difference in average price between organic and conventional.</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After calculation, I got the P value is 0.00, when 𝛼=0.05, p = 0.00 indicates that there is no</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actual difference price between organic and conventional. H0 rejected.</a:t>
            </a:r>
            <a:endParaRPr sz="1100">
              <a:solidFill>
                <a:srgbClr val="695D46"/>
              </a:solidFill>
              <a:latin typeface="Open Sans"/>
              <a:ea typeface="Open Sans"/>
              <a:cs typeface="Open Sans"/>
              <a:sym typeface="Open Sans"/>
            </a:endParaRPr>
          </a:p>
          <a:p>
            <a:pPr marL="0" lvl="0" indent="0" algn="l" rtl="0">
              <a:spcBef>
                <a:spcPts val="0"/>
              </a:spcBef>
              <a:spcAft>
                <a:spcPts val="0"/>
              </a:spcAft>
              <a:buNone/>
            </a:pPr>
          </a:p>
          <a:p>
            <a:pPr marL="0" lvl="0" indent="0" algn="l" rtl="0">
              <a:spcBef>
                <a:spcPts val="1600"/>
              </a:spcBef>
              <a:spcAft>
                <a:spcPts val="1600"/>
              </a:spcAft>
              <a:buNone/>
            </a:pPr>
          </a:p>
        </p:txBody>
      </p:sp>
      <p:pic>
        <p:nvPicPr>
          <p:cNvPr id="214" name="Google Shape;214;p33"/>
          <p:cNvPicPr preferRelativeResize="0"/>
          <p:nvPr/>
        </p:nvPicPr>
        <p:blipFill>
          <a:blip r:embed="rId1"/>
          <a:stretch>
            <a:fillRect/>
          </a:stretch>
        </p:blipFill>
        <p:spPr>
          <a:xfrm>
            <a:off x="1779700" y="2707275"/>
            <a:ext cx="4901450" cy="210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4"/>
          <p:cNvSpPr txBox="1"/>
          <p:nvPr>
            <p:ph type="body" idx="1"/>
          </p:nvPr>
        </p:nvSpPr>
        <p:spPr>
          <a:xfrm>
            <a:off x="727650" y="1812425"/>
            <a:ext cx="7688700" cy="4206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Think about 3 products of avocados with different PLU, what is the ratio of each product sale of total sales?</a:t>
            </a:r>
            <a:endParaRPr sz="1100">
              <a:solidFill>
                <a:srgbClr val="695D46"/>
              </a:solidFill>
              <a:latin typeface="Open Sans"/>
              <a:ea typeface="Open Sans"/>
              <a:cs typeface="Open Sans"/>
              <a:sym typeface="Open Sans"/>
            </a:endParaRPr>
          </a:p>
          <a:p>
            <a:pPr marL="0" lvl="0" indent="0" algn="l" rtl="0">
              <a:spcBef>
                <a:spcPts val="0"/>
              </a:spcBef>
              <a:spcAft>
                <a:spcPts val="0"/>
              </a:spcAft>
              <a:buNone/>
            </a:pPr>
            <a:r>
              <a:rPr lang="en-GB"/>
              <a:t>									</a:t>
            </a:r>
            <a:endParaRPr lang="en-GB"/>
          </a:p>
          <a:p>
            <a:pPr marL="0" lvl="0" indent="0" algn="l" rtl="0">
              <a:spcBef>
                <a:spcPts val="1600"/>
              </a:spcBef>
              <a:spcAft>
                <a:spcPts val="0"/>
              </a:spcAft>
              <a:buNone/>
            </a:pPr>
            <a:r>
              <a:rPr lang="en-GB"/>
              <a:t>									  </a:t>
            </a:r>
            <a:endParaRPr sz="1100">
              <a:solidFill>
                <a:srgbClr val="695D46"/>
              </a:solidFill>
              <a:latin typeface="Open Sans"/>
              <a:ea typeface="Open Sans"/>
              <a:cs typeface="Open Sans"/>
              <a:sym typeface="Open Sans"/>
            </a:endParaRPr>
          </a:p>
          <a:p>
            <a:pPr marL="0" lvl="0" indent="0" algn="l" rtl="0">
              <a:spcBef>
                <a:spcPts val="1600"/>
              </a:spcBef>
              <a:spcAft>
                <a:spcPts val="1600"/>
              </a:spcAft>
              <a:buNone/>
            </a:pPr>
          </a:p>
        </p:txBody>
      </p:sp>
      <p:pic>
        <p:nvPicPr>
          <p:cNvPr id="220" name="Google Shape;220;p34"/>
          <p:cNvPicPr preferRelativeResize="0"/>
          <p:nvPr/>
        </p:nvPicPr>
        <p:blipFill>
          <a:blip r:embed="rId1"/>
          <a:stretch>
            <a:fillRect/>
          </a:stretch>
        </p:blipFill>
        <p:spPr>
          <a:xfrm>
            <a:off x="845000" y="2326275"/>
            <a:ext cx="3446726" cy="2558500"/>
          </a:xfrm>
          <a:prstGeom prst="rect">
            <a:avLst/>
          </a:prstGeom>
          <a:noFill/>
          <a:ln>
            <a:noFill/>
          </a:ln>
        </p:spPr>
      </p:pic>
      <p:sp>
        <p:nvSpPr>
          <p:cNvPr id="221" name="Google Shape;221;p34"/>
          <p:cNvSpPr txBox="1"/>
          <p:nvPr/>
        </p:nvSpPr>
        <p:spPr>
          <a:xfrm>
            <a:off x="4474075" y="2372950"/>
            <a:ext cx="3493500" cy="2338800"/>
          </a:xfrm>
          <a:prstGeom prst="rect">
            <a:avLst/>
          </a:prstGeom>
          <a:noFill/>
          <a:ln>
            <a:noFill/>
          </a:ln>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In most of time, 4770 accounted for 0.5% of total sales.</a:t>
            </a:r>
            <a:endParaRPr sz="1100">
              <a:solidFill>
                <a:srgbClr val="695D46"/>
              </a:solidFill>
              <a:highlight>
                <a:srgbClr val="FFFFFF"/>
              </a:highlight>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4046 and 4225 accounted average sales of total sales, ranging from 0.1% to 0.89%.</a:t>
            </a:r>
            <a:endParaRPr sz="1100">
              <a:solidFill>
                <a:srgbClr val="695D46"/>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latin typeface="Lato"/>
              <a:ea typeface="Lato"/>
              <a:cs typeface="Lato"/>
              <a:sym typeface="Lato"/>
            </a:endParaRPr>
          </a:p>
        </p:txBody>
      </p:sp>
      <p:sp>
        <p:nvSpPr>
          <p:cNvPr id="222" name="Google Shape;222;p34"/>
          <p:cNvSpPr txBox="1"/>
          <p:nvPr>
            <p:ph type="title"/>
          </p:nvPr>
        </p:nvSpPr>
        <p:spPr>
          <a:xfrm>
            <a:off x="727650" y="1277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Rates of 3 Types of Avocados Sale</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35"/>
          <p:cNvSpPr txBox="1"/>
          <p:nvPr>
            <p:ph type="body" idx="1"/>
          </p:nvPr>
        </p:nvSpPr>
        <p:spPr>
          <a:xfrm>
            <a:off x="729450" y="1823025"/>
            <a:ext cx="7688700" cy="2517000"/>
          </a:xfrm>
          <a:prstGeom prst="rect">
            <a:avLst/>
          </a:prstGeom>
        </p:spPr>
        <p:txBody>
          <a:bodyPr spcFirstLastPara="1" wrap="square" lIns="91425" tIns="91425" rIns="91425" bIns="91425" anchor="t" anchorCtr="0">
            <a:noAutofit/>
          </a:bodyPr>
          <a:lstStyle/>
          <a:p>
            <a:pPr marL="0" lvl="0" indent="457200"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If avocado sales fluctuate by seasonal?  To achieve this, I am going to do research by monthly sale during a year and daily sale during a month. Since all data collected by each Sunday, I will not do weekly sale analysis here.</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
        <p:nvSpPr>
          <p:cNvPr id="228" name="Google Shape;228;p35"/>
          <p:cNvSpPr txBox="1"/>
          <p:nvPr>
            <p:ph type="title"/>
          </p:nvPr>
        </p:nvSpPr>
        <p:spPr>
          <a:xfrm>
            <a:off x="727650" y="1277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 During the Specified Period</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36"/>
          <p:cNvSpPr txBox="1"/>
          <p:nvPr>
            <p:ph type="body" idx="1"/>
          </p:nvPr>
        </p:nvSpPr>
        <p:spPr>
          <a:xfrm>
            <a:off x="729450" y="4407900"/>
            <a:ext cx="7688700" cy="5175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In this plot,total sales are relatively average except for a few days in February.</a:t>
            </a:r>
            <a:endParaRPr sz="1100">
              <a:solidFill>
                <a:srgbClr val="695D46"/>
              </a:solidFill>
              <a:latin typeface="Open Sans"/>
              <a:ea typeface="Open Sans"/>
              <a:cs typeface="Open Sans"/>
              <a:sym typeface="Open Sans"/>
            </a:endParaRPr>
          </a:p>
          <a:p>
            <a:pPr marL="0" lvl="0" indent="0" algn="l" rtl="0">
              <a:spcBef>
                <a:spcPts val="0"/>
              </a:spcBef>
              <a:spcAft>
                <a:spcPts val="0"/>
              </a:spcAft>
              <a:buNone/>
            </a:pPr>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0"/>
              </a:spcAft>
              <a:buNone/>
            </a:pPr>
          </a:p>
          <a:p>
            <a:pPr marL="0" lvl="0" indent="0" algn="l" rtl="0">
              <a:spcBef>
                <a:spcPts val="1600"/>
              </a:spcBef>
              <a:spcAft>
                <a:spcPts val="1600"/>
              </a:spcAft>
              <a:buNone/>
            </a:pPr>
          </a:p>
        </p:txBody>
      </p:sp>
      <p:pic>
        <p:nvPicPr>
          <p:cNvPr id="234" name="Google Shape;234;p36"/>
          <p:cNvPicPr preferRelativeResize="0"/>
          <p:nvPr/>
        </p:nvPicPr>
        <p:blipFill>
          <a:blip r:embed="rId1"/>
          <a:stretch>
            <a:fillRect/>
          </a:stretch>
        </p:blipFill>
        <p:spPr>
          <a:xfrm>
            <a:off x="1014475" y="1866175"/>
            <a:ext cx="7401875" cy="2622150"/>
          </a:xfrm>
          <a:prstGeom prst="rect">
            <a:avLst/>
          </a:prstGeom>
          <a:noFill/>
          <a:ln>
            <a:noFill/>
          </a:ln>
        </p:spPr>
      </p:pic>
      <p:sp>
        <p:nvSpPr>
          <p:cNvPr id="235" name="Google Shape;235;p36"/>
          <p:cNvSpPr txBox="1"/>
          <p:nvPr>
            <p:ph type="title"/>
          </p:nvPr>
        </p:nvSpPr>
        <p:spPr>
          <a:xfrm>
            <a:off x="727650" y="1277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the Sale</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37"/>
          <p:cNvSpPr txBox="1"/>
          <p:nvPr>
            <p:ph type="body" idx="1"/>
          </p:nvPr>
        </p:nvSpPr>
        <p:spPr>
          <a:xfrm>
            <a:off x="355800" y="3887625"/>
            <a:ext cx="8432400" cy="11517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In the monthly plot, we can easy to find the highest sales volume happen in first 3 months of the year, </a:t>
            </a:r>
            <a:r>
              <a:rPr lang="en-GB" sz="1100">
                <a:solidFill>
                  <a:srgbClr val="695D46"/>
                </a:solidFill>
                <a:highlight>
                  <a:srgbClr val="FFFFFF"/>
                </a:highlight>
                <a:latin typeface="Open Sans"/>
                <a:ea typeface="Open Sans"/>
                <a:cs typeface="Open Sans"/>
                <a:sym typeface="Open Sans"/>
              </a:rPr>
              <a:t>while yearly  sales are slowly declining in waves.</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In the above, I have obtained corresponding analysis results by analyzing prices and sales volume, sales volume of products by category, organic and non-organic sales volume and price, and combining four-year data to sales volume within one year.</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241" name="Google Shape;241;p37"/>
          <p:cNvPicPr preferRelativeResize="0"/>
          <p:nvPr/>
        </p:nvPicPr>
        <p:blipFill>
          <a:blip r:embed="rId1"/>
          <a:stretch>
            <a:fillRect/>
          </a:stretch>
        </p:blipFill>
        <p:spPr>
          <a:xfrm>
            <a:off x="1144450" y="1839750"/>
            <a:ext cx="5943600" cy="2047875"/>
          </a:xfrm>
          <a:prstGeom prst="rect">
            <a:avLst/>
          </a:prstGeom>
          <a:noFill/>
          <a:ln>
            <a:noFill/>
          </a:ln>
        </p:spPr>
      </p:pic>
      <p:sp>
        <p:nvSpPr>
          <p:cNvPr id="242" name="Google Shape;242;p37"/>
          <p:cNvSpPr txBox="1"/>
          <p:nvPr>
            <p:ph type="title"/>
          </p:nvPr>
        </p:nvSpPr>
        <p:spPr>
          <a:xfrm>
            <a:off x="727650" y="1266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Sales During the Month</a:t>
            </a: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Forecasting Result</a:t>
            </a:r>
            <a:endParaRPr lang="en-GB"/>
          </a:p>
        </p:txBody>
      </p:sp>
      <p:sp>
        <p:nvSpPr>
          <p:cNvPr id="248" name="Google Shape;248;p38"/>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457200" algn="l" rtl="0">
              <a:lnSpc>
                <a:spcPct val="120000"/>
              </a:lnSpc>
              <a:spcBef>
                <a:spcPts val="0"/>
              </a:spcBef>
              <a:spcAft>
                <a:spcPts val="0"/>
              </a:spcAft>
              <a:buNone/>
            </a:pPr>
            <a:r>
              <a:rPr lang="en-GB" sz="1100">
                <a:solidFill>
                  <a:srgbClr val="695D46"/>
                </a:solidFill>
                <a:latin typeface="Open Sans"/>
                <a:ea typeface="Open Sans"/>
                <a:cs typeface="Open Sans"/>
                <a:sym typeface="Open Sans"/>
              </a:rPr>
              <a:t>There are two types of avocado: conventional and organic, in this part, I will focus on conventional avocado's price in the total US. Forecast conventional avocado's price from 3 ways to compare the result:</a:t>
            </a:r>
            <a:endParaRPr sz="1100">
              <a:solidFill>
                <a:srgbClr val="695D46"/>
              </a:solidFill>
              <a:latin typeface="Open Sans"/>
              <a:ea typeface="Open Sans"/>
              <a:cs typeface="Open Sans"/>
              <a:sym typeface="Open Sans"/>
            </a:endParaRPr>
          </a:p>
          <a:p>
            <a:pPr marL="457200" lvl="0" indent="-295275" algn="l" rtl="0">
              <a:lnSpc>
                <a:spcPct val="120000"/>
              </a:lnSpc>
              <a:spcBef>
                <a:spcPts val="1100"/>
              </a:spcBef>
              <a:spcAft>
                <a:spcPts val="0"/>
              </a:spcAft>
              <a:buClr>
                <a:srgbClr val="695D46"/>
              </a:buClr>
              <a:buSzPts val="1050"/>
              <a:buFont typeface="Arial" panose="020B0604020202090204"/>
              <a:buAutoNum type="arabicPeriod"/>
            </a:pPr>
            <a:r>
              <a:rPr lang="en-GB" sz="1100">
                <a:solidFill>
                  <a:srgbClr val="695D46"/>
                </a:solidFill>
                <a:latin typeface="Open Sans"/>
                <a:ea typeface="Open Sans"/>
                <a:cs typeface="Open Sans"/>
                <a:sym typeface="Open Sans"/>
              </a:rPr>
              <a:t>Prophet</a:t>
            </a:r>
            <a:endParaRPr sz="1050">
              <a:solidFill>
                <a:srgbClr val="695D46"/>
              </a:solidFill>
              <a:latin typeface="Arial" panose="020B0604020202090204"/>
              <a:ea typeface="Arial" panose="020B0604020202090204"/>
              <a:cs typeface="Arial" panose="020B0604020202090204"/>
              <a:sym typeface="Arial" panose="020B0604020202090204"/>
            </a:endParaRPr>
          </a:p>
          <a:p>
            <a:pPr marL="457200" lvl="0" indent="-295275" algn="l" rtl="0">
              <a:lnSpc>
                <a:spcPct val="120000"/>
              </a:lnSpc>
              <a:spcBef>
                <a:spcPts val="0"/>
              </a:spcBef>
              <a:spcAft>
                <a:spcPts val="0"/>
              </a:spcAft>
              <a:buClr>
                <a:srgbClr val="695D46"/>
              </a:buClr>
              <a:buSzPts val="1050"/>
              <a:buFont typeface="Arial" panose="020B0604020202090204"/>
              <a:buAutoNum type="arabicPeriod"/>
            </a:pPr>
            <a:r>
              <a:rPr lang="en-GB" sz="1100">
                <a:solidFill>
                  <a:srgbClr val="695D46"/>
                </a:solidFill>
                <a:latin typeface="Open Sans"/>
                <a:ea typeface="Open Sans"/>
                <a:cs typeface="Open Sans"/>
                <a:sym typeface="Open Sans"/>
              </a:rPr>
              <a:t>ARIMA</a:t>
            </a:r>
            <a:endParaRPr sz="1050">
              <a:solidFill>
                <a:srgbClr val="695D46"/>
              </a:solidFill>
              <a:latin typeface="Arial" panose="020B0604020202090204"/>
              <a:ea typeface="Arial" panose="020B0604020202090204"/>
              <a:cs typeface="Arial" panose="020B0604020202090204"/>
              <a:sym typeface="Arial" panose="020B0604020202090204"/>
            </a:endParaRPr>
          </a:p>
          <a:p>
            <a:pPr marL="457200" lvl="0" indent="-295275" algn="l" rtl="0">
              <a:lnSpc>
                <a:spcPct val="120000"/>
              </a:lnSpc>
              <a:spcBef>
                <a:spcPts val="0"/>
              </a:spcBef>
              <a:spcAft>
                <a:spcPts val="0"/>
              </a:spcAft>
              <a:buClr>
                <a:srgbClr val="695D46"/>
              </a:buClr>
              <a:buSzPts val="1050"/>
              <a:buFont typeface="Arial" panose="020B0604020202090204"/>
              <a:buAutoNum type="arabicPeriod"/>
            </a:pPr>
            <a:r>
              <a:rPr lang="en-GB" sz="1100">
                <a:solidFill>
                  <a:srgbClr val="695D46"/>
                </a:solidFill>
                <a:latin typeface="Open Sans"/>
                <a:ea typeface="Open Sans"/>
                <a:cs typeface="Open Sans"/>
                <a:sym typeface="Open Sans"/>
              </a:rPr>
              <a:t>EMA</a:t>
            </a:r>
            <a:endParaRPr sz="1050">
              <a:solidFill>
                <a:srgbClr val="695D46"/>
              </a:solidFill>
              <a:latin typeface="Arial" panose="020B0604020202090204"/>
              <a:ea typeface="Arial" panose="020B0604020202090204"/>
              <a:cs typeface="Arial" panose="020B0604020202090204"/>
              <a:sym typeface="Arial" panose="020B0604020202090204"/>
            </a:endParaRPr>
          </a:p>
          <a:p>
            <a:pPr marL="0" lvl="0" indent="0" algn="l" rtl="0">
              <a:spcBef>
                <a:spcPts val="700"/>
              </a:spcBef>
              <a:spcAft>
                <a:spcPts val="1600"/>
              </a:spcAft>
              <a:buNone/>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Prophet</a:t>
            </a:r>
            <a:endParaRPr lang="en-GB"/>
          </a:p>
        </p:txBody>
      </p:sp>
      <p:sp>
        <p:nvSpPr>
          <p:cNvPr id="254" name="Google Shape;254;p39"/>
          <p:cNvSpPr txBox="1"/>
          <p:nvPr>
            <p:ph type="body" idx="1"/>
          </p:nvPr>
        </p:nvSpPr>
        <p:spPr>
          <a:xfrm>
            <a:off x="729450" y="2078875"/>
            <a:ext cx="3594600" cy="2261100"/>
          </a:xfrm>
          <a:prstGeom prst="rect">
            <a:avLst/>
          </a:prstGeom>
        </p:spPr>
        <p:txBody>
          <a:bodyPr spcFirstLastPara="1" wrap="square" lIns="91425" tIns="91425" rIns="91425" bIns="91425" anchor="t" anchorCtr="0">
            <a:noAutofit/>
          </a:bodyPr>
          <a:lstStyle/>
          <a:p>
            <a:pPr marL="0" lvl="0" indent="0"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Let's start from the prophet.</a:t>
            </a:r>
            <a:endParaRPr sz="1100">
              <a:solidFill>
                <a:srgbClr val="695D46"/>
              </a:solidFill>
              <a:latin typeface="Open Sans"/>
              <a:ea typeface="Open Sans"/>
              <a:cs typeface="Open Sans"/>
              <a:sym typeface="Open Sans"/>
            </a:endParaRPr>
          </a:p>
          <a:p>
            <a:pPr marL="269875" lvl="0" indent="-266700" algn="l" rtl="0">
              <a:lnSpc>
                <a:spcPct val="100000"/>
              </a:lnSpc>
              <a:spcBef>
                <a:spcPts val="1100"/>
              </a:spcBef>
              <a:spcAft>
                <a:spcPts val="0"/>
              </a:spcAft>
              <a:buClr>
                <a:srgbClr val="695D46"/>
              </a:buClr>
              <a:buSzPts val="1350"/>
              <a:buFont typeface="Arial" panose="020B0604020202090204"/>
              <a:buAutoNum type="arabicPeriod"/>
            </a:pPr>
            <a:r>
              <a:rPr lang="en-GB" sz="1350" b="1">
                <a:solidFill>
                  <a:srgbClr val="695D46"/>
                </a:solidFill>
                <a:latin typeface="Arial" panose="020B0604020202090204"/>
                <a:ea typeface="Arial" panose="020B0604020202090204"/>
                <a:cs typeface="Arial" panose="020B0604020202090204"/>
                <a:sym typeface="Arial" panose="020B0604020202090204"/>
              </a:rPr>
              <a:t>Calculate Prophet Prediction</a:t>
            </a:r>
            <a:endParaRPr sz="1350" b="1">
              <a:solidFill>
                <a:srgbClr val="695D46"/>
              </a:solidFill>
              <a:latin typeface="Arial" panose="020B0604020202090204"/>
              <a:ea typeface="Arial" panose="020B0604020202090204"/>
              <a:cs typeface="Arial" panose="020B0604020202090204"/>
              <a:sym typeface="Arial" panose="020B0604020202090204"/>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       We had the price of avocado from 2015 to 2018, it shows as the black spots part in the graph. The future price after 2018-03 in the graph indicates the price will frequency oscillation go up.</a:t>
            </a:r>
            <a:endParaRPr sz="1350" b="1">
              <a:solidFill>
                <a:srgbClr val="695D46"/>
              </a:solidFill>
              <a:latin typeface="Arial" panose="020B0604020202090204"/>
              <a:ea typeface="Arial" panose="020B0604020202090204"/>
              <a:cs typeface="Arial" panose="020B0604020202090204"/>
              <a:sym typeface="Arial" panose="020B0604020202090204"/>
            </a:endParaRPr>
          </a:p>
          <a:p>
            <a:pPr marL="0" lvl="0" indent="0" algn="l" rtl="0">
              <a:spcBef>
                <a:spcPts val="0"/>
              </a:spcBef>
              <a:spcAft>
                <a:spcPts val="1600"/>
              </a:spcAft>
              <a:buNone/>
            </a:pPr>
          </a:p>
        </p:txBody>
      </p:sp>
      <p:pic>
        <p:nvPicPr>
          <p:cNvPr id="255" name="Google Shape;255;p39"/>
          <p:cNvPicPr preferRelativeResize="0"/>
          <p:nvPr/>
        </p:nvPicPr>
        <p:blipFill>
          <a:blip r:embed="rId1"/>
          <a:stretch>
            <a:fillRect/>
          </a:stretch>
        </p:blipFill>
        <p:spPr>
          <a:xfrm>
            <a:off x="4324075" y="1973288"/>
            <a:ext cx="4701400" cy="247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1" name="Google Shape;261;p40"/>
          <p:cNvSpPr txBox="1"/>
          <p:nvPr>
            <p:ph type="body" idx="1"/>
          </p:nvPr>
        </p:nvSpPr>
        <p:spPr>
          <a:xfrm>
            <a:off x="729450" y="2078875"/>
            <a:ext cx="3292800" cy="2436300"/>
          </a:xfrm>
          <a:prstGeom prst="rect">
            <a:avLst/>
          </a:prstGeom>
        </p:spPr>
        <p:txBody>
          <a:bodyPr spcFirstLastPara="1" wrap="square" lIns="91425" tIns="91425" rIns="91425" bIns="91425" anchor="t" anchorCtr="0">
            <a:noAutofit/>
          </a:bodyPr>
          <a:lstStyle/>
          <a:p>
            <a:pPr marL="0" lvl="0" indent="360045"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Plotting the estimated components of the model shows the same result.</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262" name="Google Shape;262;p40"/>
          <p:cNvPicPr preferRelativeResize="0"/>
          <p:nvPr/>
        </p:nvPicPr>
        <p:blipFill>
          <a:blip r:embed="rId1"/>
          <a:stretch>
            <a:fillRect/>
          </a:stretch>
        </p:blipFill>
        <p:spPr>
          <a:xfrm>
            <a:off x="3894100" y="2006350"/>
            <a:ext cx="4926500" cy="250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8" name="Google Shape;268;p41"/>
          <p:cNvSpPr txBox="1"/>
          <p:nvPr>
            <p:ph type="body" idx="1"/>
          </p:nvPr>
        </p:nvSpPr>
        <p:spPr>
          <a:xfrm>
            <a:off x="729450" y="1926475"/>
            <a:ext cx="3867900" cy="3111000"/>
          </a:xfrm>
          <a:prstGeom prst="rect">
            <a:avLst/>
          </a:prstGeom>
        </p:spPr>
        <p:txBody>
          <a:bodyPr spcFirstLastPara="1" wrap="square" lIns="91425" tIns="91425" rIns="91425" bIns="91425" anchor="t" anchorCtr="0">
            <a:noAutofit/>
          </a:bodyPr>
          <a:lstStyle/>
          <a:p>
            <a:pPr marL="269875" lvl="0" indent="-314325" algn="l" rtl="0">
              <a:lnSpc>
                <a:spcPct val="100000"/>
              </a:lnSpc>
              <a:spcBef>
                <a:spcPts val="1000"/>
              </a:spcBef>
              <a:spcAft>
                <a:spcPts val="0"/>
              </a:spcAft>
              <a:buClr>
                <a:srgbClr val="695D46"/>
              </a:buClr>
              <a:buSzPts val="1350"/>
              <a:buFont typeface="Arial" panose="020B0604020202090204"/>
              <a:buAutoNum type="arabicPeriod"/>
            </a:pPr>
            <a:r>
              <a:rPr lang="en-GB" sz="1350" b="1">
                <a:solidFill>
                  <a:srgbClr val="695D46"/>
                </a:solidFill>
                <a:latin typeface="Arial" panose="020B0604020202090204"/>
                <a:ea typeface="Arial" panose="020B0604020202090204"/>
                <a:cs typeface="Arial" panose="020B0604020202090204"/>
                <a:sym typeface="Arial" panose="020B0604020202090204"/>
              </a:rPr>
              <a:t>Valuation</a:t>
            </a:r>
            <a:endParaRPr sz="1050" b="1" i="1">
              <a:solidFill>
                <a:srgbClr val="695D46"/>
              </a:solidFill>
              <a:latin typeface="Arial" panose="020B0604020202090204"/>
              <a:ea typeface="Arial" panose="020B0604020202090204"/>
              <a:cs typeface="Arial" panose="020B0604020202090204"/>
              <a:sym typeface="Arial" panose="020B0604020202090204"/>
            </a:endParaRPr>
          </a:p>
          <a:p>
            <a:pPr marL="0" lvl="0" indent="179705"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 Take original data of 2018 as a valuation.</a:t>
            </a:r>
            <a:endParaRPr sz="1100">
              <a:solidFill>
                <a:srgbClr val="695D46"/>
              </a:solidFill>
              <a:latin typeface="Open Sans"/>
              <a:ea typeface="Open Sans"/>
              <a:cs typeface="Open Sans"/>
              <a:sym typeface="Open Sans"/>
            </a:endParaRPr>
          </a:p>
          <a:p>
            <a:pPr marL="0" lvl="0" indent="179705"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 The actual price and predication price in the same plot. Two price trend shapes are pretty similar but do not match very well. </a:t>
            </a:r>
            <a:endParaRPr sz="1100">
              <a:solidFill>
                <a:srgbClr val="695D46"/>
              </a:solidFill>
              <a:latin typeface="Open Sans"/>
              <a:ea typeface="Open Sans"/>
              <a:cs typeface="Open Sans"/>
              <a:sym typeface="Open Sans"/>
            </a:endParaRPr>
          </a:p>
          <a:p>
            <a:pPr marL="0" lvl="0" indent="0"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      Let’s do R² valuation: Coefficient of determination R² value is 0.9486081370449679, R² close to 1, means</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the fit difference is really small, and the model fits very well.</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     The result of prophet prediction can be a reference.</a:t>
            </a:r>
            <a:endParaRPr sz="1100">
              <a:solidFill>
                <a:srgbClr val="695D46"/>
              </a:solidFill>
              <a:latin typeface="Open Sans"/>
              <a:ea typeface="Open Sans"/>
              <a:cs typeface="Open Sans"/>
              <a:sym typeface="Open Sans"/>
            </a:endParaRPr>
          </a:p>
          <a:p>
            <a:pPr marL="0" lvl="0" indent="179705" algn="l" rtl="0">
              <a:lnSpc>
                <a:spcPct val="120000"/>
              </a:lnSpc>
              <a:spcBef>
                <a:spcPts val="1100"/>
              </a:spcBef>
              <a:spcAft>
                <a:spcPts val="0"/>
              </a:spcAft>
              <a:buNone/>
            </a:pPr>
            <a:endParaRPr sz="1100">
              <a:solidFill>
                <a:srgbClr val="695D46"/>
              </a:solidFill>
              <a:latin typeface="Open Sans"/>
              <a:ea typeface="Open Sans"/>
              <a:cs typeface="Open Sans"/>
              <a:sym typeface="Open Sans"/>
            </a:endParaRPr>
          </a:p>
        </p:txBody>
      </p:sp>
      <p:pic>
        <p:nvPicPr>
          <p:cNvPr id="269" name="Google Shape;269;p41"/>
          <p:cNvPicPr preferRelativeResize="0"/>
          <p:nvPr/>
        </p:nvPicPr>
        <p:blipFill>
          <a:blip r:embed="rId1"/>
          <a:stretch>
            <a:fillRect/>
          </a:stretch>
        </p:blipFill>
        <p:spPr>
          <a:xfrm>
            <a:off x="4490250" y="2030025"/>
            <a:ext cx="4204400" cy="270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Goals</a:t>
            </a:r>
            <a:endParaRPr lang="en-GB"/>
          </a:p>
        </p:txBody>
      </p:sp>
      <p:sp>
        <p:nvSpPr>
          <p:cNvPr id="99" name="Google Shape;99;p15"/>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lnSpc>
                <a:spcPct val="120000"/>
              </a:lnSpc>
              <a:spcBef>
                <a:spcPts val="600"/>
              </a:spcBef>
              <a:spcAft>
                <a:spcPts val="0"/>
              </a:spcAft>
              <a:buClr>
                <a:srgbClr val="695D46"/>
              </a:buClr>
              <a:buSzPts val="1100"/>
              <a:buFont typeface="Open Sans"/>
              <a:buAutoNum type="arabicPeriod"/>
            </a:pPr>
            <a:r>
              <a:rPr lang="en-GB" sz="1100">
                <a:solidFill>
                  <a:srgbClr val="695D46"/>
                </a:solidFill>
                <a:latin typeface="Open Sans"/>
                <a:ea typeface="Open Sans"/>
                <a:cs typeface="Open Sans"/>
                <a:sym typeface="Open Sans"/>
              </a:rPr>
              <a:t>Analysis of avocados price changes from 2015 to 2018.</a:t>
            </a:r>
            <a:endParaRPr sz="1100">
              <a:solidFill>
                <a:srgbClr val="695D46"/>
              </a:solidFill>
              <a:latin typeface="Open Sans"/>
              <a:ea typeface="Open Sans"/>
              <a:cs typeface="Open Sans"/>
              <a:sym typeface="Open Sans"/>
            </a:endParaRPr>
          </a:p>
          <a:p>
            <a:pPr marL="457200" lvl="0" indent="-298450" algn="l" rtl="0">
              <a:lnSpc>
                <a:spcPct val="120000"/>
              </a:lnSpc>
              <a:spcBef>
                <a:spcPts val="600"/>
              </a:spcBef>
              <a:spcAft>
                <a:spcPts val="0"/>
              </a:spcAft>
              <a:buClr>
                <a:srgbClr val="695D46"/>
              </a:buClr>
              <a:buSzPts val="1100"/>
              <a:buFont typeface="Open Sans"/>
              <a:buAutoNum type="arabicPeriod"/>
            </a:pPr>
            <a:r>
              <a:rPr lang="en-GB" sz="1100">
                <a:solidFill>
                  <a:srgbClr val="695D46"/>
                </a:solidFill>
                <a:latin typeface="Open Sans"/>
                <a:ea typeface="Open Sans"/>
                <a:cs typeface="Open Sans"/>
                <a:sym typeface="Open Sans"/>
              </a:rPr>
              <a:t>Predict the avocados price in the future.</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ARIMA</a:t>
            </a:r>
            <a:endParaRPr lang="en-GB"/>
          </a:p>
        </p:txBody>
      </p:sp>
      <p:sp>
        <p:nvSpPr>
          <p:cNvPr id="275" name="Google Shape;275;p42"/>
          <p:cNvSpPr txBox="1"/>
          <p:nvPr>
            <p:ph type="body" idx="1"/>
          </p:nvPr>
        </p:nvSpPr>
        <p:spPr>
          <a:xfrm>
            <a:off x="729450" y="2078875"/>
            <a:ext cx="3810300" cy="22611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 use the AIC calculator engine to find the best model to define p, d, q values. The result is:   AIC:-214.528 is the lowest, ARIMA(0, 1, 0)x(0, 0, 0)  is the best model.</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276" name="Google Shape;276;p42"/>
          <p:cNvPicPr preferRelativeResize="0"/>
          <p:nvPr/>
        </p:nvPicPr>
        <p:blipFill>
          <a:blip r:embed="rId1"/>
          <a:stretch>
            <a:fillRect/>
          </a:stretch>
        </p:blipFill>
        <p:spPr>
          <a:xfrm>
            <a:off x="4692150" y="2006250"/>
            <a:ext cx="4299450" cy="26802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2" name="Google Shape;282;p43"/>
          <p:cNvSpPr txBox="1"/>
          <p:nvPr>
            <p:ph type="body" idx="1"/>
          </p:nvPr>
        </p:nvSpPr>
        <p:spPr>
          <a:xfrm>
            <a:off x="729450" y="2078875"/>
            <a:ext cx="3853500" cy="22611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After model fit, state space model results table shows each values as below:</a:t>
            </a:r>
            <a:endParaRPr lang="en-GB" sz="1100">
              <a:solidFill>
                <a:srgbClr val="695D46"/>
              </a:solidFill>
              <a:latin typeface="Open Sans"/>
              <a:ea typeface="Open Sans"/>
              <a:cs typeface="Open Sans"/>
              <a:sym typeface="Open Sans"/>
            </a:endParaRPr>
          </a:p>
        </p:txBody>
      </p:sp>
      <p:pic>
        <p:nvPicPr>
          <p:cNvPr id="283" name="Google Shape;283;p43"/>
          <p:cNvPicPr preferRelativeResize="0"/>
          <p:nvPr/>
        </p:nvPicPr>
        <p:blipFill>
          <a:blip r:embed="rId1"/>
          <a:stretch>
            <a:fillRect/>
          </a:stretch>
        </p:blipFill>
        <p:spPr>
          <a:xfrm>
            <a:off x="4735350" y="2006250"/>
            <a:ext cx="3632375"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9" name="Google Shape;289;p44"/>
          <p:cNvSpPr txBox="1"/>
          <p:nvPr>
            <p:ph type="body" idx="1"/>
          </p:nvPr>
        </p:nvSpPr>
        <p:spPr>
          <a:xfrm>
            <a:off x="729450" y="2078875"/>
            <a:ext cx="7688700" cy="10275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The range of average price in the future is $0.98 to close to $1.00.</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	ARIMA predicts the future price after 2018-03-25 before 2020-03-24, in the graph indicates the price will go up.</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p:txBody>
      </p:sp>
      <p:pic>
        <p:nvPicPr>
          <p:cNvPr id="290" name="Google Shape;290;p44"/>
          <p:cNvPicPr preferRelativeResize="0"/>
          <p:nvPr/>
        </p:nvPicPr>
        <p:blipFill>
          <a:blip r:embed="rId1"/>
          <a:stretch>
            <a:fillRect/>
          </a:stretch>
        </p:blipFill>
        <p:spPr>
          <a:xfrm>
            <a:off x="1602000" y="3020700"/>
            <a:ext cx="5943600" cy="153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EMA</a:t>
            </a:r>
            <a:endParaRPr lang="en-GB"/>
          </a:p>
        </p:txBody>
      </p:sp>
      <p:sp>
        <p:nvSpPr>
          <p:cNvPr id="296" name="Google Shape;296;p45"/>
          <p:cNvSpPr txBox="1"/>
          <p:nvPr>
            <p:ph type="body" idx="1"/>
          </p:nvPr>
        </p:nvSpPr>
        <p:spPr>
          <a:xfrm>
            <a:off x="729450" y="2078875"/>
            <a:ext cx="7688700" cy="747000"/>
          </a:xfrm>
          <a:prstGeom prst="rect">
            <a:avLst/>
          </a:prstGeom>
        </p:spPr>
        <p:txBody>
          <a:bodyPr spcFirstLastPara="1" wrap="square" lIns="91425" tIns="91425" rIns="91425" bIns="91425" anchor="t" anchorCtr="0">
            <a:noAutofit/>
          </a:bodyPr>
          <a:lstStyle/>
          <a:p>
            <a:pPr marL="0" lvl="0" indent="457200" algn="l" rtl="0">
              <a:lnSpc>
                <a:spcPct val="120000"/>
              </a:lnSpc>
              <a:spcBef>
                <a:spcPts val="1100"/>
              </a:spcBef>
              <a:spcAft>
                <a:spcPts val="0"/>
              </a:spcAft>
              <a:buNone/>
            </a:pPr>
            <a:r>
              <a:rPr lang="en-GB" sz="1100">
                <a:solidFill>
                  <a:srgbClr val="695D46"/>
                </a:solidFill>
                <a:latin typeface="Open Sans"/>
                <a:ea typeface="Open Sans"/>
                <a:cs typeface="Open Sans"/>
                <a:sym typeface="Open Sans"/>
              </a:rPr>
              <a:t>Exponential Moving Average shows the price in the future will be frequency oscillation, but cannot tell the trend is go up or go down.</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pic>
        <p:nvPicPr>
          <p:cNvPr id="297" name="Google Shape;297;p45"/>
          <p:cNvPicPr preferRelativeResize="0"/>
          <p:nvPr/>
        </p:nvPicPr>
        <p:blipFill>
          <a:blip r:embed="rId1"/>
          <a:stretch>
            <a:fillRect/>
          </a:stretch>
        </p:blipFill>
        <p:spPr>
          <a:xfrm>
            <a:off x="1025825" y="2881225"/>
            <a:ext cx="7083100" cy="186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303" name="Google Shape;303;p46"/>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Three of the predictions show the similar result. EMA responds quickly to any factor’s change, better than ARIMA in this project, Prophet  shows more details, clearest average price trend. In this project, the Prophet gives the best forecasting.</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Combining three models above, the average price of conventional avocados will be frequency oscillation go up  in the future. </a:t>
            </a:r>
            <a:endParaRPr sz="1100">
              <a:solidFill>
                <a:srgbClr val="695D46"/>
              </a:solidFill>
              <a:latin typeface="Open Sans"/>
              <a:ea typeface="Open Sans"/>
              <a:cs typeface="Open Sans"/>
              <a:sym typeface="Open Sans"/>
            </a:endParaRPr>
          </a:p>
          <a:p>
            <a:pPr marL="45720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lang="en-GB"/>
          </a:p>
        </p:txBody>
      </p:sp>
      <p:sp>
        <p:nvSpPr>
          <p:cNvPr id="105" name="Google Shape;105;p16"/>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This is a time series problem, I am gonna use prophet, ARIMA and EMA to compare the result.</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and Description</a:t>
            </a:r>
            <a:endParaRPr lang="en-GB"/>
          </a:p>
        </p:txBody>
      </p:sp>
      <p:sp>
        <p:nvSpPr>
          <p:cNvPr id="111" name="Google Shape;111;p17"/>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 use avocados price dataset including the price from 2015 to 2018,  Time Series will be the</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basic technique type in the project.</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Data source: </a:t>
            </a:r>
            <a:r>
              <a:rPr lang="en-GB" sz="1100" u="sng">
                <a:solidFill>
                  <a:srgbClr val="1155CC"/>
                </a:solidFill>
                <a:latin typeface="Open Sans"/>
                <a:ea typeface="Open Sans"/>
                <a:cs typeface="Open Sans"/>
                <a:sym typeface="Open Sans"/>
                <a:hlinkClick r:id="rId1"/>
              </a:rPr>
              <a:t>https://www.kaggle.com/neuromusic/avocado-prices</a:t>
            </a:r>
            <a:endParaRPr sz="1100" u="sng">
              <a:solidFill>
                <a:srgbClr val="1155CC"/>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Some relevant columns in the dataset:</a:t>
            </a:r>
            <a:endParaRPr sz="1100">
              <a:solidFill>
                <a:srgbClr val="695D46"/>
              </a:solidFill>
              <a:latin typeface="Open Sans"/>
              <a:ea typeface="Open Sans"/>
              <a:cs typeface="Open Sans"/>
              <a:sym typeface="Open Sans"/>
            </a:endParaRPr>
          </a:p>
          <a:p>
            <a:pPr marL="0" lvl="0" indent="0" algn="l" rtl="0">
              <a:spcBef>
                <a:spcPts val="0"/>
              </a:spcBef>
              <a:spcAft>
                <a:spcPts val="1600"/>
              </a:spcAft>
              <a:buNone/>
            </a:pPr>
          </a:p>
        </p:txBody>
      </p:sp>
      <p:graphicFrame>
        <p:nvGraphicFramePr>
          <p:cNvPr id="112" name="Google Shape;112;p17"/>
          <p:cNvGraphicFramePr/>
          <p:nvPr/>
        </p:nvGraphicFramePr>
        <p:xfrm>
          <a:off x="729450" y="3320475"/>
          <a:ext cx="3000000" cy="3000000"/>
        </p:xfrm>
        <a:graphic>
          <a:graphicData uri="http://schemas.openxmlformats.org/drawingml/2006/table">
            <a:tbl>
              <a:tblPr>
                <a:noFill/>
                <a:tableStyleId>{86066BB0-8C63-490F-9E79-ED58AB2489E9}</a:tableStyleId>
              </a:tblPr>
              <a:tblGrid>
                <a:gridCol w="3979875"/>
                <a:gridCol w="4141250"/>
              </a:tblGrid>
              <a:tr h="1474900">
                <a:tc>
                  <a:txBody>
                    <a:bodyPr/>
                    <a:lstStyle/>
                    <a:p>
                      <a:pPr marL="269875" lvl="0" indent="-295275" algn="l" rtl="0">
                        <a:lnSpc>
                          <a:spcPct val="120000"/>
                        </a:lnSpc>
                        <a:spcBef>
                          <a:spcPts val="300"/>
                        </a:spcBef>
                        <a:spcAft>
                          <a:spcPts val="0"/>
                        </a:spcAft>
                        <a:buClr>
                          <a:srgbClr val="695D46"/>
                        </a:buClr>
                        <a:buSzPts val="1050"/>
                        <a:buChar char="●"/>
                      </a:pPr>
                      <a:r>
                        <a:rPr lang="en-GB" sz="1100">
                          <a:solidFill>
                            <a:srgbClr val="695D46"/>
                          </a:solidFill>
                          <a:latin typeface="Open Sans"/>
                          <a:ea typeface="Open Sans"/>
                          <a:cs typeface="Open Sans"/>
                          <a:sym typeface="Open Sans"/>
                        </a:rPr>
                        <a:t>Date - The date of the observation</a:t>
                      </a:r>
                      <a:endParaRPr sz="1100">
                        <a:solidFill>
                          <a:srgbClr val="695D46"/>
                        </a:solidFill>
                        <a:latin typeface="Open Sans"/>
                        <a:ea typeface="Open Sans"/>
                        <a:cs typeface="Open Sans"/>
                        <a:sym typeface="Open Sans"/>
                      </a:endParaRPr>
                    </a:p>
                    <a:p>
                      <a:pPr marL="269875"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AveragePrice - the average price of a single avocado</a:t>
                      </a:r>
                      <a:endParaRPr sz="1100">
                        <a:solidFill>
                          <a:srgbClr val="695D46"/>
                        </a:solidFill>
                        <a:latin typeface="Open Sans"/>
                        <a:ea typeface="Open Sans"/>
                        <a:cs typeface="Open Sans"/>
                        <a:sym typeface="Open Sans"/>
                      </a:endParaRPr>
                    </a:p>
                    <a:p>
                      <a:pPr marL="269875"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type - conventional or organic</a:t>
                      </a:r>
                      <a:endParaRPr sz="1100">
                        <a:solidFill>
                          <a:srgbClr val="695D46"/>
                        </a:solidFill>
                        <a:latin typeface="Open Sans"/>
                        <a:ea typeface="Open Sans"/>
                        <a:cs typeface="Open Sans"/>
                        <a:sym typeface="Open Sans"/>
                      </a:endParaRPr>
                    </a:p>
                    <a:p>
                      <a:pPr marL="269875"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year - the year</a:t>
                      </a:r>
                      <a:endParaRPr sz="1100">
                        <a:solidFill>
                          <a:srgbClr val="695D46"/>
                        </a:solidFill>
                        <a:latin typeface="Open Sans"/>
                        <a:ea typeface="Open Sans"/>
                        <a:cs typeface="Open Sans"/>
                        <a:sym typeface="Open Sans"/>
                      </a:endParaRPr>
                    </a:p>
                    <a:p>
                      <a:pPr marL="269875"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Region - the city or region of the observation</a:t>
                      </a:r>
                      <a:endParaRPr lang="en-GB" sz="1100">
                        <a:solidFill>
                          <a:srgbClr val="695D46"/>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295275" algn="l" rtl="0">
                        <a:lnSpc>
                          <a:spcPct val="120000"/>
                        </a:lnSpc>
                        <a:spcBef>
                          <a:spcPts val="300"/>
                        </a:spcBef>
                        <a:spcAft>
                          <a:spcPts val="0"/>
                        </a:spcAft>
                        <a:buClr>
                          <a:srgbClr val="695D46"/>
                        </a:buClr>
                        <a:buSzPts val="1050"/>
                        <a:buChar char="●"/>
                      </a:pPr>
                      <a:r>
                        <a:rPr lang="en-GB" sz="1100">
                          <a:solidFill>
                            <a:srgbClr val="695D46"/>
                          </a:solidFill>
                          <a:latin typeface="Open Sans"/>
                          <a:ea typeface="Open Sans"/>
                          <a:cs typeface="Open Sans"/>
                          <a:sym typeface="Open Sans"/>
                        </a:rPr>
                        <a:t>Total Volume - Total number of avocados sold</a:t>
                      </a:r>
                      <a:endParaRPr sz="1100">
                        <a:solidFill>
                          <a:srgbClr val="695D46"/>
                        </a:solidFill>
                        <a:latin typeface="Open Sans"/>
                        <a:ea typeface="Open Sans"/>
                        <a:cs typeface="Open Sans"/>
                        <a:sym typeface="Open Sans"/>
                      </a:endParaRPr>
                    </a:p>
                    <a:p>
                      <a:pPr marL="457200"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4046 - Total number of avocados with PLU 4046 sold</a:t>
                      </a:r>
                      <a:endParaRPr sz="1100">
                        <a:solidFill>
                          <a:srgbClr val="695D46"/>
                        </a:solidFill>
                        <a:latin typeface="Open Sans"/>
                        <a:ea typeface="Open Sans"/>
                        <a:cs typeface="Open Sans"/>
                        <a:sym typeface="Open Sans"/>
                      </a:endParaRPr>
                    </a:p>
                    <a:p>
                      <a:pPr marL="457200"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4225 - Total number of avocados with PLU 4225 sold</a:t>
                      </a:r>
                      <a:endParaRPr sz="1100">
                        <a:solidFill>
                          <a:srgbClr val="695D46"/>
                        </a:solidFill>
                        <a:latin typeface="Open Sans"/>
                        <a:ea typeface="Open Sans"/>
                        <a:cs typeface="Open Sans"/>
                        <a:sym typeface="Open Sans"/>
                      </a:endParaRPr>
                    </a:p>
                    <a:p>
                      <a:pPr marL="457200" lvl="0" indent="-295275" algn="l" rtl="0">
                        <a:lnSpc>
                          <a:spcPct val="120000"/>
                        </a:lnSpc>
                        <a:spcBef>
                          <a:spcPts val="0"/>
                        </a:spcBef>
                        <a:spcAft>
                          <a:spcPts val="0"/>
                        </a:spcAft>
                        <a:buClr>
                          <a:srgbClr val="695D46"/>
                        </a:buClr>
                        <a:buSzPts val="1050"/>
                        <a:buChar char="●"/>
                      </a:pPr>
                      <a:r>
                        <a:rPr lang="en-GB" sz="1100">
                          <a:solidFill>
                            <a:srgbClr val="695D46"/>
                          </a:solidFill>
                          <a:latin typeface="Open Sans"/>
                          <a:ea typeface="Open Sans"/>
                          <a:cs typeface="Open Sans"/>
                          <a:sym typeface="Open Sans"/>
                        </a:rPr>
                        <a:t>4770 - Total number of avocados with PLU 4770 sold</a:t>
                      </a:r>
                      <a:endParaRPr lang="en-GB" sz="1100">
                        <a:solidFill>
                          <a:srgbClr val="695D46"/>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Wrangling</a:t>
            </a:r>
            <a:endParaRPr lang="en-GB"/>
          </a:p>
        </p:txBody>
      </p:sp>
      <p:sp>
        <p:nvSpPr>
          <p:cNvPr id="118" name="Google Shape;118;p18"/>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8000"/>
              </a:lnSpc>
              <a:spcBef>
                <a:spcPts val="2000"/>
              </a:spcBef>
              <a:spcAft>
                <a:spcPts val="0"/>
              </a:spcAft>
              <a:buNone/>
            </a:pPr>
            <a:r>
              <a:rPr lang="en-GB" sz="1100">
                <a:solidFill>
                  <a:srgbClr val="695D46"/>
                </a:solidFill>
                <a:latin typeface="Open Sans"/>
                <a:ea typeface="Open Sans"/>
                <a:cs typeface="Open Sans"/>
                <a:sym typeface="Open Sans"/>
              </a:rPr>
              <a:t>Dataset is quite clear, no null data or missing data.</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Sort the dataset in a new csv file.</a:t>
            </a:r>
            <a:endParaRPr lang="en-GB" sz="1100">
              <a:solidFill>
                <a:srgbClr val="695D46"/>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a:t>
            </a:r>
            <a:endParaRPr lang="en-GB"/>
          </a:p>
        </p:txBody>
      </p:sp>
      <p:sp>
        <p:nvSpPr>
          <p:cNvPr id="124" name="Google Shape;124;p19"/>
          <p:cNvSpPr txBox="1"/>
          <p:nvPr>
            <p:ph type="body" idx="1"/>
          </p:nvPr>
        </p:nvSpPr>
        <p:spPr>
          <a:xfrm>
            <a:off x="729450" y="2078875"/>
            <a:ext cx="7688700" cy="28068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At the beginning, let's check the distribution of orders in each year.</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20"/>
          <p:cNvSpPr txBox="1"/>
          <p:nvPr>
            <p:ph type="body" idx="1"/>
          </p:nvPr>
        </p:nvSpPr>
        <p:spPr>
          <a:xfrm>
            <a:off x="729450" y="1974000"/>
            <a:ext cx="3907200" cy="2760300"/>
          </a:xfrm>
          <a:prstGeom prst="rect">
            <a:avLst/>
          </a:prstGeom>
        </p:spPr>
        <p:txBody>
          <a:bodyPr spcFirstLastPara="1" wrap="square" lIns="91425" tIns="91425" rIns="91425" bIns="91425" anchor="t" anchorCtr="0">
            <a:noAutofit/>
          </a:bodyPr>
          <a:lstStyle/>
          <a:p>
            <a:pPr marL="0" lvl="0" indent="360045"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The counts of 2015 to 2016 are similar, 2016 reached the highest point. 2018 only collected 3 months of data, so it's short.</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r>
              <a:rPr lang="en-GB" sz="2600" b="1">
                <a:solidFill>
                  <a:schemeClr val="dk2"/>
                </a:solidFill>
                <a:latin typeface="Raleway"/>
                <a:ea typeface="Raleway"/>
                <a:cs typeface="Raleway"/>
                <a:sym typeface="Raleway"/>
              </a:rPr>
              <a:t>The counts of 2015 to 2016 are similar, 2016 reached the highest point. 2018 only collected</a:t>
            </a:r>
            <a:endParaRPr sz="2600" b="1">
              <a:solidFill>
                <a:schemeClr val="dk2"/>
              </a:solidFill>
              <a:latin typeface="Raleway"/>
              <a:ea typeface="Raleway"/>
              <a:cs typeface="Raleway"/>
              <a:sym typeface="Raleway"/>
            </a:endParaRPr>
          </a:p>
          <a:p>
            <a:pPr marL="0" lvl="0" indent="0" algn="l" rtl="0">
              <a:lnSpc>
                <a:spcPct val="120000"/>
              </a:lnSpc>
              <a:spcBef>
                <a:spcPts val="600"/>
              </a:spcBef>
              <a:spcAft>
                <a:spcPts val="0"/>
              </a:spcAft>
              <a:buNone/>
            </a:pPr>
            <a:r>
              <a:rPr lang="en-GB" sz="2600" b="1">
                <a:solidFill>
                  <a:schemeClr val="dk2"/>
                </a:solidFill>
                <a:latin typeface="Raleway"/>
                <a:ea typeface="Raleway"/>
                <a:cs typeface="Raleway"/>
                <a:sym typeface="Raleway"/>
              </a:rPr>
              <a:t>3 months of data, so it's short.</a:t>
            </a:r>
            <a:endParaRPr sz="2600" b="1">
              <a:solidFill>
                <a:schemeClr val="dk2"/>
              </a:solidFill>
              <a:latin typeface="Raleway"/>
              <a:ea typeface="Raleway"/>
              <a:cs typeface="Raleway"/>
              <a:sym typeface="Raleway"/>
            </a:endParaRPr>
          </a:p>
        </p:txBody>
      </p:sp>
      <p:pic>
        <p:nvPicPr>
          <p:cNvPr id="130" name="Google Shape;130;p20"/>
          <p:cNvPicPr preferRelativeResize="0"/>
          <p:nvPr/>
        </p:nvPicPr>
        <p:blipFill>
          <a:blip r:embed="rId1"/>
          <a:stretch>
            <a:fillRect/>
          </a:stretch>
        </p:blipFill>
        <p:spPr>
          <a:xfrm>
            <a:off x="4776950" y="1974000"/>
            <a:ext cx="3752500" cy="2853150"/>
          </a:xfrm>
          <a:prstGeom prst="rect">
            <a:avLst/>
          </a:prstGeom>
          <a:noFill/>
          <a:ln>
            <a:noFill/>
          </a:ln>
        </p:spPr>
      </p:pic>
      <p:sp>
        <p:nvSpPr>
          <p:cNvPr id="131" name="Google Shape;131;p20"/>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the Sales</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21"/>
          <p:cNvSpPr txBox="1"/>
          <p:nvPr>
            <p:ph type="body" idx="1"/>
          </p:nvPr>
        </p:nvSpPr>
        <p:spPr>
          <a:xfrm>
            <a:off x="727650" y="1860625"/>
            <a:ext cx="7920300" cy="1073100"/>
          </a:xfrm>
          <a:prstGeom prst="rect">
            <a:avLst/>
          </a:prstGeom>
        </p:spPr>
        <p:txBody>
          <a:bodyPr spcFirstLastPara="1" wrap="square" lIns="91425" tIns="91425" rIns="91425" bIns="91425" anchor="t" anchorCtr="0">
            <a:noAutofit/>
          </a:bodyPr>
          <a:lstStyle/>
          <a:p>
            <a:pPr marL="0" lvl="0" indent="457200" algn="l" rtl="0">
              <a:lnSpc>
                <a:spcPct val="120000"/>
              </a:lnSpc>
              <a:spcBef>
                <a:spcPts val="600"/>
              </a:spcBef>
              <a:spcAft>
                <a:spcPts val="0"/>
              </a:spcAft>
              <a:buNone/>
            </a:pPr>
            <a:r>
              <a:rPr lang="en-GB" sz="1100">
                <a:solidFill>
                  <a:srgbClr val="695D46"/>
                </a:solidFill>
                <a:latin typeface="Open Sans"/>
                <a:ea typeface="Open Sans"/>
                <a:cs typeface="Open Sans"/>
                <a:sym typeface="Open Sans"/>
              </a:rPr>
              <a:t>If  the average price fluctuation from 2015 to 2018?</a:t>
            </a:r>
            <a:endParaRPr sz="1100">
              <a:solidFill>
                <a:srgbClr val="695D46"/>
              </a:solidFill>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Throughout 2015, prices were relatively stable.</a:t>
            </a:r>
            <a:endParaRPr sz="1100">
              <a:solidFill>
                <a:srgbClr val="695D46"/>
              </a:solidFill>
              <a:highlight>
                <a:srgbClr val="FFFFFF"/>
              </a:highlight>
              <a:latin typeface="Open Sans"/>
              <a:ea typeface="Open Sans"/>
              <a:cs typeface="Open Sans"/>
              <a:sym typeface="Open Sans"/>
            </a:endParaRPr>
          </a:p>
          <a:p>
            <a:pPr marL="0" lvl="0" indent="457200" algn="l" rtl="0">
              <a:lnSpc>
                <a:spcPct val="120000"/>
              </a:lnSpc>
              <a:spcBef>
                <a:spcPts val="600"/>
              </a:spcBef>
              <a:spcAft>
                <a:spcPts val="0"/>
              </a:spcAft>
              <a:buNone/>
            </a:pPr>
            <a:r>
              <a:rPr lang="en-GB" sz="1100">
                <a:solidFill>
                  <a:srgbClr val="695D46"/>
                </a:solidFill>
                <a:highlight>
                  <a:srgbClr val="FFFFFF"/>
                </a:highlight>
                <a:latin typeface="Open Sans"/>
                <a:ea typeface="Open Sans"/>
                <a:cs typeface="Open Sans"/>
                <a:sym typeface="Open Sans"/>
              </a:rPr>
              <a:t>From 2016 to 2018, prices showed an upward trend,especially in September 2017, it reached the peak of four years.</a:t>
            </a:r>
            <a:endParaRPr sz="1100">
              <a:solidFill>
                <a:srgbClr val="695D46"/>
              </a:solidFill>
              <a:latin typeface="Open Sans"/>
              <a:ea typeface="Open Sans"/>
              <a:cs typeface="Open Sans"/>
              <a:sym typeface="Open Sans"/>
            </a:endParaRPr>
          </a:p>
          <a:p>
            <a:pPr marL="0" lvl="0" indent="0" algn="l" rtl="0">
              <a:lnSpc>
                <a:spcPct val="120000"/>
              </a:lnSpc>
              <a:spcBef>
                <a:spcPts val="600"/>
              </a:spcBef>
              <a:spcAft>
                <a:spcPts val="0"/>
              </a:spcAft>
              <a:buNone/>
            </a:pPr>
            <a:endParaRPr sz="1100">
              <a:solidFill>
                <a:srgbClr val="695D46"/>
              </a:solidFill>
              <a:latin typeface="Open Sans"/>
              <a:ea typeface="Open Sans"/>
              <a:cs typeface="Open Sans"/>
              <a:sym typeface="Open Sans"/>
            </a:endParaRPr>
          </a:p>
        </p:txBody>
      </p:sp>
      <p:pic>
        <p:nvPicPr>
          <p:cNvPr id="137" name="Google Shape;137;p21"/>
          <p:cNvPicPr preferRelativeResize="0"/>
          <p:nvPr/>
        </p:nvPicPr>
        <p:blipFill>
          <a:blip r:embed="rId1"/>
          <a:stretch>
            <a:fillRect/>
          </a:stretch>
        </p:blipFill>
        <p:spPr>
          <a:xfrm>
            <a:off x="830375" y="2976825"/>
            <a:ext cx="7386374" cy="2102875"/>
          </a:xfrm>
          <a:prstGeom prst="rect">
            <a:avLst/>
          </a:prstGeom>
          <a:noFill/>
          <a:ln>
            <a:noFill/>
          </a:ln>
        </p:spPr>
      </p:pic>
      <p:sp>
        <p:nvSpPr>
          <p:cNvPr id="138" name="Google Shape;138;p21"/>
          <p:cNvSpPr txBox="1"/>
          <p:nvPr>
            <p:ph type="title"/>
          </p:nvPr>
        </p:nvSpPr>
        <p:spPr>
          <a:xfrm>
            <a:off x="727650" y="1325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 of the Average Price</a:t>
            </a:r>
            <a:endParaRPr lang="en-GB"/>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8121</Words>
  <Application>WPS Spreadsheets</Application>
  <PresentationFormat/>
  <Paragraphs>223</Paragraphs>
  <Slides>34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SimSun</vt:lpstr>
      <vt:lpstr>Wingdings</vt:lpstr>
      <vt:lpstr>Arial</vt:lpstr>
      <vt:lpstr>Raleway</vt:lpstr>
      <vt:lpstr>Thonburi</vt:lpstr>
      <vt:lpstr>Lato</vt:lpstr>
      <vt:lpstr>Open Sans</vt:lpstr>
      <vt:lpstr>微软雅黑</vt:lpstr>
      <vt:lpstr>PingFang SC</vt:lpstr>
      <vt:lpstr>Arial Unicode MS</vt:lpstr>
      <vt:lpstr>Wingdings</vt:lpstr>
      <vt:lpstr>Songti SC</vt:lpstr>
      <vt:lpstr>Streamline</vt:lpstr>
      <vt:lpstr>Forecasting Avocado Prices</vt:lpstr>
      <vt:lpstr>Overview</vt:lpstr>
      <vt:lpstr>Goals</vt:lpstr>
      <vt:lpstr>Methodology</vt:lpstr>
      <vt:lpstr>Data and Description</vt:lpstr>
      <vt:lpstr>Data Wrangling</vt:lpstr>
      <vt:lpstr>Exploratory Data Analysis</vt:lpstr>
      <vt:lpstr>Overview of the Sales</vt:lpstr>
      <vt:lpstr>Overview of the Average Price</vt:lpstr>
      <vt:lpstr>Price Affect the Sales Volume </vt:lpstr>
      <vt:lpstr>PowerPoint 演示文稿</vt:lpstr>
      <vt:lpstr>Regional Sales </vt:lpstr>
      <vt:lpstr>PowerPoint 演示文稿</vt:lpstr>
      <vt:lpstr>PowerPoint 演示文稿</vt:lpstr>
      <vt:lpstr>Compare Sales Volume of 3 Avocados of PLU </vt:lpstr>
      <vt:lpstr>PowerPoint 演示文稿</vt:lpstr>
      <vt:lpstr>Compare Price Difference Between Organic and Non-Organic </vt:lpstr>
      <vt:lpstr>PowerPoint 演示文稿</vt:lpstr>
      <vt:lpstr>PowerPoint 演示文稿</vt:lpstr>
      <vt:lpstr>PowerPoint 演示文稿</vt:lpstr>
      <vt:lpstr>PowerPoint 演示文稿</vt:lpstr>
      <vt:lpstr>Rates of 3 Types of Avocados Sale</vt:lpstr>
      <vt:lpstr>Sales During the Specified Period</vt:lpstr>
      <vt:lpstr>Overview the Sale</vt:lpstr>
      <vt:lpstr>Sales During the Month</vt:lpstr>
      <vt:lpstr>Forecasting Result</vt:lpstr>
      <vt:lpstr>Prophet</vt:lpstr>
      <vt:lpstr>PowerPoint 演示文稿</vt:lpstr>
      <vt:lpstr>PowerPoint 演示文稿</vt:lpstr>
      <vt:lpstr>ARIMA</vt:lpstr>
      <vt:lpstr>PowerPoint 演示文稿</vt:lpstr>
      <vt:lpstr>PowerPoint 演示文稿</vt:lpstr>
      <vt:lpstr>EMA</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Avocado Prices</dc:title>
  <dc:creator/>
  <cp:lastModifiedBy>beiwang</cp:lastModifiedBy>
  <cp:revision>2</cp:revision>
  <dcterms:created xsi:type="dcterms:W3CDTF">2020-08-02T23:45:35Z</dcterms:created>
  <dcterms:modified xsi:type="dcterms:W3CDTF">2020-08-02T23:45:35Z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1033-2.4.0.4003</vt:lpwstr>
  </property>
</Properties>
</file>